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93" r:id="rId2"/>
    <p:sldId id="365" r:id="rId3"/>
    <p:sldId id="366" r:id="rId4"/>
    <p:sldId id="371" r:id="rId5"/>
    <p:sldId id="400" r:id="rId6"/>
    <p:sldId id="372" r:id="rId7"/>
    <p:sldId id="374" r:id="rId8"/>
    <p:sldId id="375" r:id="rId9"/>
    <p:sldId id="377" r:id="rId10"/>
    <p:sldId id="378" r:id="rId11"/>
    <p:sldId id="379" r:id="rId12"/>
    <p:sldId id="395" r:id="rId13"/>
    <p:sldId id="397" r:id="rId14"/>
    <p:sldId id="402" r:id="rId15"/>
    <p:sldId id="403" r:id="rId16"/>
    <p:sldId id="384" r:id="rId17"/>
    <p:sldId id="398" r:id="rId18"/>
    <p:sldId id="404" r:id="rId19"/>
    <p:sldId id="385" r:id="rId20"/>
    <p:sldId id="405" r:id="rId21"/>
    <p:sldId id="387" r:id="rId22"/>
    <p:sldId id="388" r:id="rId23"/>
    <p:sldId id="389" r:id="rId24"/>
    <p:sldId id="399" r:id="rId25"/>
    <p:sldId id="296" r:id="rId26"/>
    <p:sldId id="256" r:id="rId27"/>
    <p:sldId id="340" r:id="rId28"/>
    <p:sldId id="341" r:id="rId29"/>
    <p:sldId id="342" r:id="rId30"/>
    <p:sldId id="343" r:id="rId31"/>
    <p:sldId id="344" r:id="rId32"/>
    <p:sldId id="34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9637A"/>
    <a:srgbClr val="658CA3"/>
    <a:srgbClr val="BDE3F2"/>
    <a:srgbClr val="1B3C59"/>
    <a:srgbClr val="3F6F8C"/>
    <a:srgbClr val="A0D3F2"/>
    <a:srgbClr val="A69076"/>
    <a:srgbClr val="88898B"/>
    <a:srgbClr val="C4B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7" autoAdjust="0"/>
    <p:restoredTop sz="93867" autoAdjust="0"/>
  </p:normalViewPr>
  <p:slideViewPr>
    <p:cSldViewPr>
      <p:cViewPr varScale="1">
        <p:scale>
          <a:sx n="81" d="100"/>
          <a:sy n="81" d="100"/>
        </p:scale>
        <p:origin x="72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2019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통계 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defRPr/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탐방객 추이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rgbClr val="C0000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5985280"/>
        <c:axId val="1682060736"/>
      </c:lineChart>
      <c:catAx>
        <c:axId val="160598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2060736"/>
        <c:crosses val="autoZero"/>
        <c:auto val="1"/>
        <c:lblAlgn val="ctr"/>
        <c:lblOffset val="100"/>
        <c:noMultiLvlLbl val="0"/>
      </c:catAx>
      <c:valAx>
        <c:axId val="1682060736"/>
        <c:scaling>
          <c:orientation val="minMax"/>
          <c:min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sz="1400" b="1" dirty="0">
                    <a:solidFill>
                      <a:schemeClr val="tx1"/>
                    </a:solidFill>
                  </a:rPr>
                  <a:t>탐방객 수 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(1,000</a:t>
                </a:r>
                <a:r>
                  <a:rPr lang="ko-KR" sz="1400" b="1" dirty="0">
                    <a:solidFill>
                      <a:schemeClr val="tx1"/>
                    </a:solidFill>
                  </a:rPr>
                  <a:t>명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598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11949039638387"/>
          <c:y val="0.13333479403631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A0D3F2">
                  <a:alpha val="70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510990720"/>
        <c:axId val="1331420192"/>
      </c:barChart>
      <c:catAx>
        <c:axId val="151099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1420192"/>
        <c:crosses val="autoZero"/>
        <c:auto val="1"/>
        <c:lblAlgn val="ctr"/>
        <c:lblOffset val="100"/>
        <c:noMultiLvlLbl val="0"/>
      </c:catAx>
      <c:valAx>
        <c:axId val="133142019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151099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98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973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97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402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5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02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637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8.xml"/><Relationship Id="rId7" Type="http://schemas.openxmlformats.org/officeDocument/2006/relationships/image" Target="../media/image2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6.jpg"/><Relationship Id="rId11" Type="http://schemas.openxmlformats.org/officeDocument/2006/relationships/image" Target="../media/image31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jpg"/><Relationship Id="rId4" Type="http://schemas.openxmlformats.org/officeDocument/2006/relationships/tags" Target="../tags/tag9.xml"/><Relationship Id="rId9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2.xml"/><Relationship Id="rId7" Type="http://schemas.openxmlformats.org/officeDocument/2006/relationships/image" Target="../media/image2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2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jpg"/><Relationship Id="rId4" Type="http://schemas.openxmlformats.org/officeDocument/2006/relationships/tags" Target="../tags/tag13.xml"/><Relationship Id="rId9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tags" Target="../tags/tag16.xml"/><Relationship Id="rId7" Type="http://schemas.openxmlformats.org/officeDocument/2006/relationships/image" Target="../media/image2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.xml"/><Relationship Id="rId9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30.jp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9.jp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4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37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603706" y="4446933"/>
            <a:ext cx="1862348" cy="149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 결과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ROC-Curve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9717839" y="4447702"/>
            <a:ext cx="3089869" cy="940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34416EFA-FFEC-47B0-B4AA-DB4A0177D73B}"/>
              </a:ext>
            </a:extLst>
          </p:cNvPr>
          <p:cNvSpPr>
            <a:spLocks noEditPoints="1"/>
          </p:cNvSpPr>
          <p:nvPr/>
        </p:nvSpPr>
        <p:spPr bwMode="auto">
          <a:xfrm>
            <a:off x="7388298" y="4919026"/>
            <a:ext cx="215408" cy="36229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947505" y="4448472"/>
            <a:ext cx="206850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3058054" y="4448472"/>
            <a:ext cx="2030037" cy="115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5016485" y="4368482"/>
            <a:ext cx="3089869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분석 계획 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91F20-2A69-4977-8E1F-743FB701E1A1}"/>
              </a:ext>
            </a:extLst>
          </p:cNvPr>
          <p:cNvGrpSpPr/>
          <p:nvPr/>
        </p:nvGrpSpPr>
        <p:grpSpPr>
          <a:xfrm>
            <a:off x="3016006" y="2370247"/>
            <a:ext cx="1734798" cy="1734798"/>
            <a:chOff x="987886" y="3273219"/>
            <a:chExt cx="900000" cy="900000"/>
          </a:xfrm>
          <a:solidFill>
            <a:srgbClr val="A0D3F2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CFB96D-C935-4321-AFBE-4775B0F3CCCA}"/>
                </a:ext>
              </a:extLst>
            </p:cNvPr>
            <p:cNvSpPr/>
            <p:nvPr/>
          </p:nvSpPr>
          <p:spPr>
            <a:xfrm>
              <a:off x="987886" y="3273219"/>
              <a:ext cx="900000" cy="90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8A0701-AB29-45CB-8379-6E539EBBB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547" y="3465612"/>
              <a:ext cx="515214" cy="515214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79E63-FD76-40A3-8C21-B96CA3CAE892}"/>
              </a:ext>
            </a:extLst>
          </p:cNvPr>
          <p:cNvGrpSpPr/>
          <p:nvPr/>
        </p:nvGrpSpPr>
        <p:grpSpPr>
          <a:xfrm>
            <a:off x="9653790" y="2370247"/>
            <a:ext cx="1734798" cy="1734798"/>
            <a:chOff x="7046002" y="4019026"/>
            <a:chExt cx="900000" cy="900000"/>
          </a:xfrm>
        </p:grpSpPr>
        <p:sp>
          <p:nvSpPr>
            <p:cNvPr id="36" name="타원 22">
              <a:extLst>
                <a:ext uri="{FF2B5EF4-FFF2-40B4-BE49-F238E27FC236}">
                  <a16:creationId xmlns:a16="http://schemas.microsoft.com/office/drawing/2014/main" id="{CE2FBA19-F61F-4489-B2AE-313F18A5E3A5}"/>
                </a:ext>
              </a:extLst>
            </p:cNvPr>
            <p:cNvSpPr/>
            <p:nvPr/>
          </p:nvSpPr>
          <p:spPr>
            <a:xfrm>
              <a:off x="7046002" y="4019026"/>
              <a:ext cx="900000" cy="900000"/>
            </a:xfrm>
            <a:prstGeom prst="ellipse">
              <a:avLst/>
            </a:prstGeom>
            <a:solidFill>
              <a:srgbClr val="A69076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D3B2D1-CB88-419A-9AA0-6D071C61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894" y="4194727"/>
              <a:ext cx="515214" cy="515214"/>
            </a:xfrm>
            <a:prstGeom prst="rect">
              <a:avLst/>
            </a:prstGeom>
            <a:no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08636B-551C-4E05-8127-85DF9A065E82}"/>
              </a:ext>
            </a:extLst>
          </p:cNvPr>
          <p:cNvGrpSpPr/>
          <p:nvPr/>
        </p:nvGrpSpPr>
        <p:grpSpPr>
          <a:xfrm>
            <a:off x="803412" y="2370247"/>
            <a:ext cx="1734798" cy="1734798"/>
            <a:chOff x="987886" y="1878731"/>
            <a:chExt cx="900000" cy="9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027D5D1-85E3-4CCE-B9E1-9163D541AEB3}"/>
                </a:ext>
              </a:extLst>
            </p:cNvPr>
            <p:cNvSpPr/>
            <p:nvPr/>
          </p:nvSpPr>
          <p:spPr>
            <a:xfrm>
              <a:off x="987886" y="1878731"/>
              <a:ext cx="900000" cy="900000"/>
            </a:xfrm>
            <a:prstGeom prst="ellipse">
              <a:avLst/>
            </a:prstGeom>
            <a:solidFill>
              <a:srgbClr val="BDE3F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12E0A2-5949-4609-861C-4F7B310A6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279" y="2071124"/>
              <a:ext cx="515214" cy="515214"/>
            </a:xfrm>
            <a:prstGeom prst="rect">
              <a:avLst/>
            </a:prstGeom>
            <a:noFill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5F7ED5-EE51-469C-8458-F68499318709}"/>
              </a:ext>
            </a:extLst>
          </p:cNvPr>
          <p:cNvGrpSpPr/>
          <p:nvPr/>
        </p:nvGrpSpPr>
        <p:grpSpPr>
          <a:xfrm>
            <a:off x="5228601" y="2370247"/>
            <a:ext cx="1734798" cy="1734798"/>
            <a:chOff x="987886" y="4667707"/>
            <a:chExt cx="900000" cy="900000"/>
          </a:xfrm>
          <a:solidFill>
            <a:srgbClr val="3F6F8C">
              <a:alpha val="80000"/>
            </a:srgbClr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0438E2B-6FA8-410A-9E91-270505BDF10F}"/>
                </a:ext>
              </a:extLst>
            </p:cNvPr>
            <p:cNvSpPr/>
            <p:nvPr/>
          </p:nvSpPr>
          <p:spPr>
            <a:xfrm>
              <a:off x="987886" y="4667707"/>
              <a:ext cx="900000" cy="900000"/>
            </a:xfrm>
            <a:prstGeom prst="ellipse">
              <a:avLst/>
            </a:prstGeom>
            <a:grpFill/>
            <a:ln w="25400">
              <a:solidFill>
                <a:srgbClr val="658C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E2AC7E-6B61-4CBE-AA3C-53879FDD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475" y="4876252"/>
              <a:ext cx="482911" cy="482911"/>
            </a:xfrm>
            <a:prstGeom prst="rect">
              <a:avLst/>
            </a:prstGeom>
            <a:solidFill>
              <a:srgbClr val="658CA3">
                <a:alpha val="80000"/>
              </a:srgbClr>
            </a:solidFill>
            <a:ln>
              <a:solidFill>
                <a:srgbClr val="658CA3"/>
              </a:solidFill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8CE563-7494-43A1-A81B-0E098D397C9A}"/>
              </a:ext>
            </a:extLst>
          </p:cNvPr>
          <p:cNvGrpSpPr/>
          <p:nvPr/>
        </p:nvGrpSpPr>
        <p:grpSpPr>
          <a:xfrm>
            <a:off x="7441195" y="2370247"/>
            <a:ext cx="1734798" cy="1734798"/>
            <a:chOff x="7032104" y="2598811"/>
            <a:chExt cx="900000" cy="900000"/>
          </a:xfrm>
          <a:solidFill>
            <a:srgbClr val="1B3C59">
              <a:alpha val="80000"/>
            </a:srgbClr>
          </a:solidFill>
        </p:grpSpPr>
        <p:sp>
          <p:nvSpPr>
            <p:cNvPr id="37" name="타원 19">
              <a:extLst>
                <a:ext uri="{FF2B5EF4-FFF2-40B4-BE49-F238E27FC236}">
                  <a16:creationId xmlns:a16="http://schemas.microsoft.com/office/drawing/2014/main" id="{FA5730DB-FC3E-45AF-9AC9-C77A48EFC036}"/>
                </a:ext>
              </a:extLst>
            </p:cNvPr>
            <p:cNvSpPr/>
            <p:nvPr/>
          </p:nvSpPr>
          <p:spPr>
            <a:xfrm>
              <a:off x="7032104" y="2598811"/>
              <a:ext cx="900000" cy="900000"/>
            </a:xfrm>
            <a:prstGeom prst="ellipse">
              <a:avLst/>
            </a:prstGeom>
            <a:grpFill/>
            <a:ln w="25400">
              <a:solidFill>
                <a:srgbClr val="4963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83B138-8CE4-484E-A97E-C3C7C467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800" y="2791204"/>
              <a:ext cx="515214" cy="515214"/>
            </a:xfrm>
            <a:prstGeom prst="rect">
              <a:avLst/>
            </a:prstGeom>
            <a:solidFill>
              <a:srgbClr val="49637A"/>
            </a:solidFill>
            <a:ln>
              <a:solidFill>
                <a:srgbClr val="49637A"/>
              </a:solidFill>
            </a:ln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FEC0601-BF68-42AE-BD05-677AC89E20EE}"/>
              </a:ext>
            </a:extLst>
          </p:cNvPr>
          <p:cNvSpPr/>
          <p:nvPr/>
        </p:nvSpPr>
        <p:spPr>
          <a:xfrm>
            <a:off x="0" y="-27384"/>
            <a:ext cx="12192000" cy="965199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INDEX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5622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240360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준비 절차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1271464" y="4725144"/>
            <a:ext cx="893385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데이터에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 측정 값 존재 파악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감소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 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 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 컬럼을 사용하지 않는다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날씨를 제외한 나머지 컬럼을 원본 데이터에서 제외한다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" y="2996952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277680"/>
            <a:ext cx="1728192" cy="302639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3935760" y="3277680"/>
            <a:ext cx="2016224" cy="302639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3303A02-21BE-4F82-9887-F712DC32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07" y="890529"/>
            <a:ext cx="9289585" cy="187468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BEE24D-B5EB-4097-9651-66F5F4429A4E}"/>
              </a:ext>
            </a:extLst>
          </p:cNvPr>
          <p:cNvSpPr/>
          <p:nvPr/>
        </p:nvSpPr>
        <p:spPr>
          <a:xfrm>
            <a:off x="2513740" y="1516273"/>
            <a:ext cx="2088232" cy="315377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2C1AFD4-35D9-4BB8-AE6C-D8E757C502B7}"/>
              </a:ext>
            </a:extLst>
          </p:cNvPr>
          <p:cNvSpPr/>
          <p:nvPr/>
        </p:nvSpPr>
        <p:spPr>
          <a:xfrm>
            <a:off x="7896200" y="1567889"/>
            <a:ext cx="720080" cy="204927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8463EB5-DA8B-4B8B-83AB-4C2D674C769E}"/>
              </a:ext>
            </a:extLst>
          </p:cNvPr>
          <p:cNvSpPr/>
          <p:nvPr/>
        </p:nvSpPr>
        <p:spPr>
          <a:xfrm>
            <a:off x="2524974" y="1092039"/>
            <a:ext cx="8118764" cy="274340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1343472" y="5013176"/>
            <a:ext cx="989565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Null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삭제 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사용하지 않는 데이터 컬럼을 삭제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더미 대체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Snow, Rain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빈 값을 기상청 데이터와 비교 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평균대체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이하의 연속된 빈 데이터를 위아래 데이터의 평균 값으로 대체하여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Null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 제거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7C1251-5BF0-47BF-A589-DD77EF721607}"/>
              </a:ext>
            </a:extLst>
          </p:cNvPr>
          <p:cNvGrpSpPr/>
          <p:nvPr/>
        </p:nvGrpSpPr>
        <p:grpSpPr>
          <a:xfrm>
            <a:off x="2619760" y="852918"/>
            <a:ext cx="6952480" cy="1740883"/>
            <a:chOff x="1631504" y="916375"/>
            <a:chExt cx="9167654" cy="17669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E52BDD-4E70-47F7-9923-00E550BEB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504" y="916375"/>
              <a:ext cx="9167654" cy="1766917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0F48C50-2ECA-4096-81F3-B9362B116FF9}"/>
                </a:ext>
              </a:extLst>
            </p:cNvPr>
            <p:cNvSpPr/>
            <p:nvPr/>
          </p:nvSpPr>
          <p:spPr>
            <a:xfrm>
              <a:off x="7968208" y="1700808"/>
              <a:ext cx="792088" cy="273695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3287688" y="1729750"/>
              <a:ext cx="1440161" cy="24475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28CE707-269C-4810-BC39-870B24D4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914" y="2751043"/>
            <a:ext cx="7907534" cy="180818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28B9DF-9EAD-43A6-9ABA-E335EC799A76}"/>
              </a:ext>
            </a:extLst>
          </p:cNvPr>
          <p:cNvSpPr/>
          <p:nvPr/>
        </p:nvSpPr>
        <p:spPr>
          <a:xfrm>
            <a:off x="3719736" y="2924944"/>
            <a:ext cx="648072" cy="1080120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9192AA-2B99-4024-B845-B2684E2AD525}"/>
              </a:ext>
            </a:extLst>
          </p:cNvPr>
          <p:cNvSpPr/>
          <p:nvPr/>
        </p:nvSpPr>
        <p:spPr>
          <a:xfrm>
            <a:off x="1730061" y="4609125"/>
            <a:ext cx="873187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b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특성에 따른 분할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수치형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명목형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간격에 따른 분할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사고의 발생 유무에 따라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조정하여 컬럼에 추가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wind, dew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간격으로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단계로 구분하여 컬럼에 추가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Snow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Rain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데이터를 발생유무에 따라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조정하여 컬럼에 추가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67BAD3-9145-40CA-8205-E61BF67B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76" y="816003"/>
            <a:ext cx="6810008" cy="37009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566682-F3AF-4AB3-8484-4ECDE44CDDC8}"/>
              </a:ext>
            </a:extLst>
          </p:cNvPr>
          <p:cNvSpPr/>
          <p:nvPr/>
        </p:nvSpPr>
        <p:spPr>
          <a:xfrm>
            <a:off x="5159896" y="2434580"/>
            <a:ext cx="5688632" cy="64807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8D0C2-D7E6-4E73-8DE0-68B3AEFCC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1409054"/>
            <a:ext cx="2448272" cy="20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9192AA-2B99-4024-B845-B2684E2AD525}"/>
              </a:ext>
            </a:extLst>
          </p:cNvPr>
          <p:cNvSpPr/>
          <p:nvPr/>
        </p:nvSpPr>
        <p:spPr>
          <a:xfrm>
            <a:off x="2999656" y="5502534"/>
            <a:ext cx="6089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전처리를 마치고 분석을 위한 분석의 유형에 따라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적절한 컬럼을 사용한다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E0FDFB-25CD-401F-A7B4-3C4E400BA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96" y="818040"/>
            <a:ext cx="6810008" cy="37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9192AA-2B99-4024-B845-B2684E2AD525}"/>
              </a:ext>
            </a:extLst>
          </p:cNvPr>
          <p:cNvSpPr/>
          <p:nvPr/>
        </p:nvSpPr>
        <p:spPr>
          <a:xfrm>
            <a:off x="2783632" y="277163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산악사고가 날씨에 영향을 받는지 수치와 통계 분석을 통해 알아본다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D22A86-B71D-4570-918E-8B588962493D}"/>
              </a:ext>
            </a:extLst>
          </p:cNvPr>
          <p:cNvSpPr/>
          <p:nvPr/>
        </p:nvSpPr>
        <p:spPr>
          <a:xfrm>
            <a:off x="3051036" y="1568151"/>
            <a:ext cx="6089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사고의 연관성이 있을까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각각의 원인에 어떤 날씨가 가장 영향이 높을까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240360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4.3 ROC – Curve ( Receiver Operating Characteristics )</a:t>
            </a:r>
            <a:endParaRPr lang="ko-KR" altLang="en-US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444D63-BA02-4EE5-A984-0C1185218369}"/>
              </a:ext>
            </a:extLst>
          </p:cNvPr>
          <p:cNvSpPr/>
          <p:nvPr/>
        </p:nvSpPr>
        <p:spPr>
          <a:xfrm>
            <a:off x="227348" y="5115790"/>
            <a:ext cx="11737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가로축을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 Rate (Specificity)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값의 비율로 하고 세로축을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 Rate (Sensitive)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하여 시각화 한 그래프이다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ko-KR" i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Sensitive</a:t>
            </a:r>
            <a:r>
              <a:rPr lang="ko-KR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ko-KR" altLang="ko-KR" i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Recall</a:t>
            </a:r>
            <a:r>
              <a:rPr lang="ko-KR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) = (TP) / </a:t>
            </a:r>
            <a:r>
              <a:rPr lang="ko-KR" altLang="ko-KR" i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P</a:t>
            </a:r>
            <a:r>
              <a:rPr lang="en-US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Specificity</a:t>
            </a:r>
            <a:r>
              <a:rPr lang="ko-KR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= TN / TN+FP</a:t>
            </a:r>
            <a:r>
              <a:rPr lang="en-US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예측 결과를 실제 결과 데이터와 비교하여 위의 공식을 이용해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X,Y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좌표를 만들고 그래프를 그리게 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54714D-9AA5-483D-98AD-05A79C15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908720"/>
            <a:ext cx="5882605" cy="354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4.3 ROC – Curve ( Receiver Operating Characteristics )</a:t>
            </a:r>
            <a:endParaRPr lang="ko-KR" altLang="en-US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444D63-BA02-4EE5-A984-0C1185218369}"/>
              </a:ext>
            </a:extLst>
          </p:cNvPr>
          <p:cNvSpPr/>
          <p:nvPr/>
        </p:nvSpPr>
        <p:spPr>
          <a:xfrm>
            <a:off x="454696" y="5240348"/>
            <a:ext cx="11737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예측된 값들 중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예측된 데이터일 경우가 거짓으로 예측된 데이터의 경우보다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높을시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높게 측정된다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곡선아래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차원 공간을 의미한다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그래프가 로지스틱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나이브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의사 결정 트리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랜덤 포레스트 모두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분류했다는 의미가 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en-US" dirty="0"/>
            </a:b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9C0C6-75EB-4CB7-BEFA-B9360CAF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2989"/>
            <a:ext cx="5004940" cy="3531405"/>
          </a:xfrm>
          <a:prstGeom prst="rect">
            <a:avLst/>
          </a:prstGeom>
        </p:spPr>
      </p:pic>
      <p:pic>
        <p:nvPicPr>
          <p:cNvPr id="3074" name="Picture 2" descr="https://miro.medium.com/max/875/0*-dBz1HonBn39H0xc.png">
            <a:extLst>
              <a:ext uri="{FF2B5EF4-FFF2-40B4-BE49-F238E27FC236}">
                <a16:creationId xmlns:a16="http://schemas.microsoft.com/office/drawing/2014/main" id="{8BA38A62-87F0-4D4B-B7D6-ED99CFF9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124744"/>
            <a:ext cx="4757619" cy="29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AIC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763B42-2395-4281-830C-1C8E1FE5FA7C}"/>
              </a:ext>
            </a:extLst>
          </p:cNvPr>
          <p:cNvSpPr/>
          <p:nvPr/>
        </p:nvSpPr>
        <p:spPr>
          <a:xfrm>
            <a:off x="-96688" y="5026370"/>
            <a:ext cx="120253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한 모델이 새로운 데이터를 예측할 수 있는 능력은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모델이 기존의 데이터를 얼마나 잘 설명하는지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그 모델이 얼마나 간단한지의 두 요소에 의해 결정된다는 것을 말해주며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점수가 낮아질수록 그 모델의 적합성이 높다는 것이 증명 되었습니다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728563-A7C2-4D43-AD49-7F3FA37E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818040"/>
            <a:ext cx="5694671" cy="39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BDE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2927648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AIC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763B42-2395-4281-830C-1C8E1FE5FA7C}"/>
              </a:ext>
            </a:extLst>
          </p:cNvPr>
          <p:cNvSpPr/>
          <p:nvPr/>
        </p:nvSpPr>
        <p:spPr>
          <a:xfrm>
            <a:off x="0" y="5364034"/>
            <a:ext cx="12025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방법에 맞추어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사고원인에 대한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적합성을 검사하여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적합한 날씨 영향 요소를 파악하고 다음으로 진행될 분석인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사용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728563-A7C2-4D43-AD49-7F3FA37E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818040"/>
            <a:ext cx="5694671" cy="39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016" y="-1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3B24C-B75E-4062-89CC-B0DD6D7A5E6A}"/>
              </a:ext>
            </a:extLst>
          </p:cNvPr>
          <p:cNvSpPr/>
          <p:nvPr/>
        </p:nvSpPr>
        <p:spPr>
          <a:xfrm>
            <a:off x="3048000" y="53012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 분석을 통해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변수가 종속변수에 끼치는 영향 파악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3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240360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1055440" y="908720"/>
            <a:ext cx="10585176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 목표 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사고의 발생에 날씨가 영향을 끼치는지</a:t>
            </a:r>
            <a:r>
              <a:rPr lang="en-US" altLang="ko-KR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유형의 발생에 어떤 날씨가 영향을 끼치는지  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분석한 결과를 통해 사고의 최소화를 위해 어떤 날에 각별히 조심하여 등산을 즐겨야 하는지 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경고해주는 알림 망 구축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 목표 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 등산 인구에 대한 안전 망 구축 및 예방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효율적 배치 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1499574" y="1052736"/>
            <a:ext cx="9192852" cy="299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발생 후 산악 구조 골든 타임 내 구조 및 성공률 상승</a:t>
            </a: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 날씨 위험도 예측을 통한 사전 사고율 하락</a:t>
            </a: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 </a:t>
            </a: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5163694" y="4283804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D24CC0F2-B734-4B4B-AC44-B8A6908FC4FF}"/>
              </a:ext>
            </a:extLst>
          </p:cNvPr>
          <p:cNvSpPr/>
          <p:nvPr/>
        </p:nvSpPr>
        <p:spPr>
          <a:xfrm>
            <a:off x="1864008" y="0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CB663ED8-77AB-4150-A857-D7BB1D47EE11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209021A8-DAD1-4009-8BF3-F28110D4778D}"/>
              </a:ext>
            </a:extLst>
          </p:cNvPr>
          <p:cNvSpPr/>
          <p:nvPr/>
        </p:nvSpPr>
        <p:spPr>
          <a:xfrm>
            <a:off x="5172063" y="3582308"/>
            <a:ext cx="1847875" cy="14401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E60A6AA3-CB65-4D56-91EE-9A02223465E4}"/>
              </a:ext>
            </a:extLst>
          </p:cNvPr>
          <p:cNvSpPr/>
          <p:nvPr/>
        </p:nvSpPr>
        <p:spPr>
          <a:xfrm>
            <a:off x="4811042" y="4067780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A0E9C-223B-44E9-92CB-8FD7FEBB38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"/>
          <a:stretch/>
        </p:blipFill>
        <p:spPr>
          <a:xfrm>
            <a:off x="-37969" y="-10875"/>
            <a:ext cx="12206624" cy="6858000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-37969" y="7173416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7037616" y="9328388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73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34FAE2-46DE-43C7-A330-86804761DD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" b="9124"/>
          <a:stretch/>
        </p:blipFill>
        <p:spPr>
          <a:xfrm>
            <a:off x="0" y="-33951"/>
            <a:ext cx="12192000" cy="6904152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119336" y="7317432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4152" y="-4491880"/>
            <a:ext cx="1028815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4206" y="-4191880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DE0075-C3E4-482E-9535-9416935959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7747" y="-2741680"/>
            <a:ext cx="54953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DE0075-C3E4-482E-9535-9416935959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4"/>
          <a:stretch/>
        </p:blipFill>
        <p:spPr>
          <a:xfrm>
            <a:off x="-13080" y="-10875"/>
            <a:ext cx="12192000" cy="7112284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-13080" y="7187549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864007" y="-97016"/>
            <a:ext cx="8712968" cy="7414447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4152" y="-4491880"/>
            <a:ext cx="1028815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4206" y="-4191880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12285522" cy="6858000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167" y="4653136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BDE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763688" y="5027294"/>
            <a:ext cx="86646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중년 이후 취미 및 건강유지의 대부분을 차지하는 등산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부족한 안전 인식 문제로 인한 사고 발생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/>
          </a:p>
        </p:txBody>
      </p:sp>
      <p:graphicFrame>
        <p:nvGraphicFramePr>
          <p:cNvPr id="12" name="Chart 6">
            <a:extLst>
              <a:ext uri="{FF2B5EF4-FFF2-40B4-BE49-F238E27FC236}">
                <a16:creationId xmlns:a16="http://schemas.microsoft.com/office/drawing/2014/main" id="{05EDA519-22D6-4CF8-8175-9C3BB0EFC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725177"/>
              </p:ext>
            </p:extLst>
          </p:nvPr>
        </p:nvGraphicFramePr>
        <p:xfrm>
          <a:off x="1268720" y="896798"/>
          <a:ext cx="4896544" cy="339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84660B-D4BB-44BE-99DB-36A92AA65818}"/>
              </a:ext>
            </a:extLst>
          </p:cNvPr>
          <p:cNvSpPr txBox="1"/>
          <p:nvPr/>
        </p:nvSpPr>
        <p:spPr>
          <a:xfrm>
            <a:off x="6672064" y="13407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 만들어 넣기</a:t>
            </a:r>
          </a:p>
        </p:txBody>
      </p:sp>
    </p:spTree>
    <p:extLst>
      <p:ext uri="{BB962C8B-B14F-4D97-AF65-F5344CB8AC3E}">
        <p14:creationId xmlns:p14="http://schemas.microsoft.com/office/powerpoint/2010/main" val="93327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875"/>
            <a:ext cx="12265171" cy="6894014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-122898" y="-41763"/>
            <a:ext cx="12361857" cy="682272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2F36F-679C-463D-998E-D1D59A8D3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7" y="-50743"/>
            <a:ext cx="416826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2"/>
          <a:stretch/>
        </p:blipFill>
        <p:spPr>
          <a:xfrm>
            <a:off x="6914836" y="5791"/>
            <a:ext cx="5277164" cy="6846417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38189" y="-294151"/>
            <a:ext cx="8712968" cy="7344816"/>
            <a:chOff x="5705933" y="7222502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705933" y="7222502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4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8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807239" y="-27384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111664" y="9328064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BF45A-02E5-4420-8FEB-A3349BD0B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4254" y="744070"/>
            <a:ext cx="4168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240360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  <a:endParaRPr lang="ko-KR" altLang="en-US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670"/>
            <a:ext cx="1221668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699792" y="1290133"/>
            <a:ext cx="86646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경기 경북 경남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(2013~2018)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 초상온도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일기현상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rgbClr val="49494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ko-KR" altLang="en-US" dirty="0"/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279576" y="3449953"/>
            <a:ext cx="9505056" cy="93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산악 로우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(2013~2018)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72FE8-189E-453B-9605-34CBB7D81C11}"/>
              </a:ext>
            </a:extLst>
          </p:cNvPr>
          <p:cNvSpPr txBox="1"/>
          <p:nvPr/>
        </p:nvSpPr>
        <p:spPr>
          <a:xfrm>
            <a:off x="5591944" y="5377279"/>
            <a:ext cx="645240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</a:p>
          <a:p>
            <a:pPr fontAlgn="base" latinLnBrk="1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https://data.kma.go.kr/data/grnd/selectAsosRltmList.do?pgmNo=36</a:t>
            </a:r>
          </a:p>
          <a:p>
            <a:pPr fontAlgn="base" latinLnBrk="1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로우 데이터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/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신청 후 개인 메일 수취 </a:t>
            </a:r>
          </a:p>
          <a:p>
            <a:pPr fontAlgn="base" latinLnBrk="1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DDA43C-BAED-4A59-B1F7-977AED7DFC0A}"/>
              </a:ext>
            </a:extLst>
          </p:cNvPr>
          <p:cNvSpPr/>
          <p:nvPr/>
        </p:nvSpPr>
        <p:spPr>
          <a:xfrm>
            <a:off x="1055440" y="1043564"/>
            <a:ext cx="1338960" cy="1319314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474DEC-0C1C-46F5-920D-DB0E383B2B64}"/>
              </a:ext>
            </a:extLst>
          </p:cNvPr>
          <p:cNvSpPr/>
          <p:nvPr/>
        </p:nvSpPr>
        <p:spPr>
          <a:xfrm>
            <a:off x="866070" y="3344300"/>
            <a:ext cx="1717699" cy="1148487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8461A-3A89-4396-B3BF-C5E722D7EC71}"/>
              </a:ext>
            </a:extLst>
          </p:cNvPr>
          <p:cNvSpPr txBox="1"/>
          <p:nvPr/>
        </p:nvSpPr>
        <p:spPr>
          <a:xfrm>
            <a:off x="1775520" y="530120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목적에 맞는 날씨 데이터의 컬럼을 선택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분포가 적절하고 사고유형이 일어날 수 있을 법한 날씨를 선정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7B0440-3B3D-44F8-A588-1C5834186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2" b="100000" l="1341" r="97765">
                        <a14:foregroundMark x1="37556" y1="5015" x2="63040" y2="6490"/>
                        <a14:foregroundMark x1="32191" y1="8112" x2="51118" y2="8260"/>
                        <a14:foregroundMark x1="33532" y1="4425" x2="71088" y2="5900"/>
                        <a14:foregroundMark x1="33681" y1="6932" x2="72876" y2="9440"/>
                        <a14:foregroundMark x1="60209" y1="8702" x2="73025" y2="8407"/>
                        <a14:foregroundMark x1="33979" y1="2802" x2="57228" y2="3097"/>
                        <a14:foregroundMark x1="37705" y1="3835" x2="59463" y2="2802"/>
                        <a14:foregroundMark x1="60060" y1="3097" x2="66468" y2="6342"/>
                        <a14:foregroundMark x1="55440" y1="2950" x2="47094" y2="10324"/>
                        <a14:backgroundMark x1="42623" y1="50885" x2="48882" y2="44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186" y="1204787"/>
            <a:ext cx="2860318" cy="28901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A66828-8B8D-4051-8DE5-436D35F7E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5" b="97198" l="3428" r="95678">
                        <a14:foregroundMark x1="29359" y1="2212" x2="71088" y2="5605"/>
                        <a14:foregroundMark x1="37556" y1="7817" x2="37556" y2="7817"/>
                        <a14:foregroundMark x1="30999" y1="6785" x2="68554" y2="9735"/>
                        <a14:foregroundMark x1="69300" y1="6932" x2="69300" y2="885"/>
                        <a14:backgroundMark x1="40238" y1="50147" x2="50671" y2="4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23" y="1258923"/>
            <a:ext cx="2860318" cy="28901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C11EBE-6A1D-4702-9328-260D86700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5" b="98673" l="1788" r="97317">
                        <a14:foregroundMark x1="32936" y1="1475" x2="68703" y2="10767"/>
                        <a14:foregroundMark x1="36364" y1="8407" x2="67064" y2="3540"/>
                        <a14:foregroundMark x1="68554" y1="5605" x2="29061" y2="3245"/>
                        <a14:foregroundMark x1="30999" y1="5457" x2="66617" y2="10767"/>
                        <a14:foregroundMark x1="69747" y1="3687" x2="33085" y2="2802"/>
                        <a14:foregroundMark x1="67809" y1="11062" x2="63934" y2="4277"/>
                        <a14:foregroundMark x1="61252" y1="1917" x2="54993" y2="4425"/>
                        <a14:foregroundMark x1="54694" y1="4425" x2="54694" y2="4425"/>
                        <a14:backgroundMark x1="44560" y1="54867" x2="45455" y2="45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0" y="1258923"/>
            <a:ext cx="2860318" cy="28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CBAF16-EDA6-47B1-9D18-DA986B573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98" l="894" r="92996">
                        <a14:foregroundMark x1="88823" y1="54867" x2="90760" y2="54867"/>
                        <a14:foregroundMark x1="36811" y1="5310" x2="64531" y2="6047"/>
                        <a14:foregroundMark x1="37556" y1="5900" x2="70790" y2="6932"/>
                        <a14:foregroundMark x1="28614" y1="6490" x2="72727" y2="4277"/>
                        <a14:foregroundMark x1="40537" y1="4720" x2="42325" y2="8260"/>
                        <a14:foregroundMark x1="37705" y1="5457" x2="61550" y2="10324"/>
                        <a14:foregroundMark x1="32489" y1="4867" x2="59314" y2="3392"/>
                        <a14:foregroundMark x1="33085" y1="3097" x2="50224" y2="3097"/>
                        <a14:foregroundMark x1="33383" y1="2212" x2="44560" y2="6342"/>
                        <a14:foregroundMark x1="58420" y1="9292" x2="67362" y2="2950"/>
                        <a14:backgroundMark x1="50373" y1="49705" x2="41133" y2="53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36" y="1273254"/>
            <a:ext cx="2957151" cy="298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DF3F0F-E887-46C4-A3ED-9FA4A761B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65" b="91888" l="6408" r="90462">
                        <a14:foregroundMark x1="7154" y1="23156" x2="7004" y2="15929"/>
                        <a14:foregroundMark x1="46200" y1="92035" x2="53949" y2="91298"/>
                        <a14:foregroundMark x1="90462" y1="54867" x2="90462" y2="51622"/>
                        <a14:foregroundMark x1="38748" y1="4425" x2="62891" y2="5310"/>
                        <a14:foregroundMark x1="37258" y1="2065" x2="60954" y2="8112"/>
                        <a14:foregroundMark x1="36066" y1="8702" x2="62295" y2="3245"/>
                        <a14:foregroundMark x1="37258" y1="4867" x2="63487" y2="5457"/>
                        <a14:foregroundMark x1="34277" y1="3835" x2="47243" y2="7817"/>
                        <a14:foregroundMark x1="48435" y1="7670" x2="66617" y2="4277"/>
                        <a14:foregroundMark x1="54993" y1="9587" x2="71386" y2="7670"/>
                        <a14:foregroundMark x1="56781" y1="7670" x2="60656" y2="6342"/>
                        <a14:backgroundMark x1="49925" y1="52065" x2="50075" y2="48230"/>
                        <a14:backgroundMark x1="48137" y1="59440" x2="53800" y2="45428"/>
                        <a14:backgroundMark x1="43219" y1="57080" x2="45007" y2="47640"/>
                        <a14:backgroundMark x1="54247" y1="58997" x2="39344" y2="42330"/>
                        <a14:backgroundMark x1="59911" y1="57080" x2="44411" y2="42773"/>
                        <a14:backgroundMark x1="40387" y1="64454" x2="59911" y2="48525"/>
                        <a14:backgroundMark x1="47392" y1="41888" x2="43666" y2="57965"/>
                        <a14:backgroundMark x1="44858" y1="39971" x2="49031" y2="38496"/>
                        <a14:backgroundMark x1="51565" y1="38791" x2="59613" y2="42035"/>
                        <a14:backgroundMark x1="59762" y1="45133" x2="62444" y2="51475"/>
                        <a14:backgroundMark x1="61997" y1="52360" x2="59016" y2="59292"/>
                        <a14:backgroundMark x1="61997" y1="58555" x2="59463" y2="60914"/>
                        <a14:backgroundMark x1="61252" y1="60619" x2="49329" y2="65634"/>
                        <a14:backgroundMark x1="42474" y1="58555" x2="38450" y2="51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12" y="1273254"/>
            <a:ext cx="2957151" cy="298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320122-A38D-45B4-BD79-466079E99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5133" l="1490" r="95678">
                        <a14:foregroundMark x1="40537" y1="5310" x2="71088" y2="6195"/>
                        <a14:foregroundMark x1="37854" y1="3097" x2="69896" y2="2950"/>
                        <a14:foregroundMark x1="39791" y1="4867" x2="67511" y2="5457"/>
                        <a14:foregroundMark x1="31595" y1="3392" x2="74516" y2="3835"/>
                        <a14:foregroundMark x1="33979" y1="6195" x2="73025" y2="8997"/>
                        <a14:foregroundMark x1="48137" y1="8407" x2="72131" y2="11062"/>
                        <a14:foregroundMark x1="38599" y1="5900" x2="61401" y2="7375"/>
                        <a14:foregroundMark x1="38897" y1="1475" x2="58867" y2="7227"/>
                        <a14:foregroundMark x1="38450" y1="8260" x2="46051" y2="9292"/>
                        <a14:foregroundMark x1="36960" y1="6637" x2="45753" y2="2802"/>
                        <a14:foregroundMark x1="51416" y1="3982" x2="61401" y2="8407"/>
                        <a14:backgroundMark x1="40686" y1="43510" x2="45604" y2="41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24" y="1308998"/>
            <a:ext cx="2957151" cy="298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0699C1-E1DC-4B3E-BFBE-A490ECAEC3C7}"/>
              </a:ext>
            </a:extLst>
          </p:cNvPr>
          <p:cNvSpPr txBox="1"/>
          <p:nvPr/>
        </p:nvSpPr>
        <p:spPr>
          <a:xfrm>
            <a:off x="1775520" y="530120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목적에 맞는 날씨 데이터의 컬럼을 선택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분포가 적절하고 사고유형이 일어날 수 있을 법한 날씨를 선정</a:t>
            </a:r>
          </a:p>
        </p:txBody>
      </p:sp>
    </p:spTree>
    <p:extLst>
      <p:ext uri="{BB962C8B-B14F-4D97-AF65-F5344CB8AC3E}">
        <p14:creationId xmlns:p14="http://schemas.microsoft.com/office/powerpoint/2010/main" val="145823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315580" y="5301208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별로 산악 사고 유형의 합을 구해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높은 상위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03623"/>
              </p:ext>
            </p:extLst>
          </p:nvPr>
        </p:nvGraphicFramePr>
        <p:xfrm>
          <a:off x="1631504" y="487708"/>
          <a:ext cx="8712968" cy="4381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컬럼 명 변경 </a:t>
            </a:r>
          </a:p>
        </p:txBody>
      </p:sp>
      <p:sp>
        <p:nvSpPr>
          <p:cNvPr id="10" name="직사각형 12">
            <a:extLst>
              <a:ext uri="{FF2B5EF4-FFF2-40B4-BE49-F238E27FC236}">
                <a16:creationId xmlns:a16="http://schemas.microsoft.com/office/drawing/2014/main" id="{D1F42E90-8DBF-43C6-BA2A-657390FD9CC7}"/>
              </a:ext>
            </a:extLst>
          </p:cNvPr>
          <p:cNvSpPr/>
          <p:nvPr/>
        </p:nvSpPr>
        <p:spPr>
          <a:xfrm>
            <a:off x="3146715" y="5402686"/>
            <a:ext cx="5898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분석에 적합한 데이터 컬럼 명으로 변경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847346"/>
              </p:ext>
            </p:extLst>
          </p:nvPr>
        </p:nvGraphicFramePr>
        <p:xfrm>
          <a:off x="1296146" y="1788024"/>
          <a:ext cx="399199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996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995996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명 변경 전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명 변경 후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RAIN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SNOW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HUMI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이슬점 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13272"/>
              </p:ext>
            </p:extLst>
          </p:nvPr>
        </p:nvGraphicFramePr>
        <p:xfrm>
          <a:off x="6744072" y="1788024"/>
          <a:ext cx="39919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997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995997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명 변경 전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명 변경 후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사고유형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CAUSE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57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2869</TotalTime>
  <Words>937</Words>
  <Application>Microsoft Office PowerPoint</Application>
  <PresentationFormat>와이드스크린</PresentationFormat>
  <Paragraphs>195</Paragraphs>
  <Slides>32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HY견고딕</vt:lpstr>
      <vt:lpstr>배달의민족 도현</vt:lpstr>
      <vt:lpstr>배달의민족 한나는 열한살</vt:lpstr>
      <vt:lpstr>Arial</vt:lpstr>
      <vt:lpstr>Calibri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220</cp:revision>
  <dcterms:created xsi:type="dcterms:W3CDTF">2017-01-18T01:49:11Z</dcterms:created>
  <dcterms:modified xsi:type="dcterms:W3CDTF">2019-07-07T09:46:57Z</dcterms:modified>
</cp:coreProperties>
</file>